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6" r:id="rId2"/>
    <p:sldId id="332" r:id="rId3"/>
    <p:sldId id="277" r:id="rId4"/>
    <p:sldId id="257" r:id="rId5"/>
    <p:sldId id="278" r:id="rId6"/>
    <p:sldId id="333" r:id="rId7"/>
    <p:sldId id="279" r:id="rId8"/>
    <p:sldId id="309" r:id="rId9"/>
    <p:sldId id="310" r:id="rId10"/>
    <p:sldId id="311" r:id="rId11"/>
    <p:sldId id="312" r:id="rId12"/>
    <p:sldId id="313" r:id="rId13"/>
    <p:sldId id="334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07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4" autoAdjust="0"/>
    <p:restoredTop sz="94694"/>
  </p:normalViewPr>
  <p:slideViewPr>
    <p:cSldViewPr snapToGrid="0">
      <p:cViewPr varScale="1">
        <p:scale>
          <a:sx n="100" d="100"/>
          <a:sy n="100" d="100"/>
        </p:scale>
        <p:origin x="1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F723F-BE37-44D2-803A-179000A04508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D13F4-0797-4A07-9571-3FC097911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5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D13F4-0797-4A07-9571-3FC097911A6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76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8E0B69-36AC-0C18-0657-6A0E5D9F6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D7AF89A-BB1C-3E90-BA4A-0C12B05F7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762B79D-A23D-AFC7-CE2E-E3590BB5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A8A81B-77B2-AA12-1AFC-7B52999B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D997EA-5C25-EAE8-BA74-CA7FF80C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7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0F302E-FC9C-5820-51EF-BAA3AC23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8CDA878-AED9-7F13-6414-41D011AFF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E4E2BF-F205-8B3D-FA6E-EF5984F5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CAE7A0-76C5-70E4-6B17-ED041247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322028-EFEC-33BA-247E-C2D7BF89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D6D3C8-C3B9-9D63-00AC-568B9404E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F1C066-7AD1-06E5-1956-8DF26307B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774360-2DCA-3ABF-2A4D-7C2DF181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5A7691-5D47-E641-58E6-8BA43C5C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18943-E6EA-C9D3-7155-54763803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66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D4EF5E-08F5-F9E1-3340-B498E756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798E7F-05F4-E9FA-30C3-8D7D6F2CC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B0C255-E182-23C1-570E-280D4CD8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1ADD94-07A1-4F37-4510-F5B69405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636CE3-0FDC-B9A4-8D38-A430BDC6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4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62C086-E21F-CF28-AB13-006F6256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57A144D-AA05-BF63-6467-A7645343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A4FE2D-0BB1-AA2C-C18B-BD395354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651EE6-F02E-E1CE-06C7-1EFB3700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149E00-1418-1BA3-846C-9B89097F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79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E56DA2-D521-2107-AE18-AF000B30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CB8C20-6665-F80D-15EA-3E4E3B161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FF7C50E-8A74-5510-47D6-28D1E79CA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238359D-060D-67CE-5341-8A84B8700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679A4A0-A5C9-3C54-7343-2F51DBC46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5963110-FBF3-DC6E-4243-79D15D10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3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E3309-998E-5107-508F-56C723F8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90BDBA-58B1-E3C3-23DC-B4F01C46B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BF7359C-F15B-8608-5CC2-DFC5DF909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8E67056-DA68-6294-7E47-D181F4B75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19B765-C864-4306-3862-D28D38C0D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62A164B-B158-8AD6-C497-890994B4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EE0CBA5-23E8-E004-8719-A9E9570C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EE31D03-C8AD-2791-87D5-B464BC021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32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F40665-CF40-7442-705B-C19AC470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FBE478-C007-CED0-7560-E6748219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17BC22F-05E5-45BB-43D2-CADE5102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AF5D34-7FA6-CC3D-38D2-88E7A013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35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5275B4C-0AAD-7EB1-81F6-BD13CE73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3E4B7C2-F7E7-ECC1-C89D-109B3FDD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7CD5D4-CFA0-C306-199C-65947115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10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4CED6C-DF56-4463-3ECD-6EB83E5D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2D1E3C-F5DB-3C00-9ACA-8133C7DDE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5462800-C7A1-59F2-4EDF-BD9774F7F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1D7C9E-04DB-1104-2939-B3C2C357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19257E4-B737-73F2-2CE6-FC1F0EB2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013F96-6BF6-19FF-16DD-09DE3024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5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8387A9-8AED-CB67-17AD-BAC47A5D8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9A27ABC-CBB2-69FD-4F6F-2AD08CCD5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B860B48-07F4-9434-4040-5B13EA0A1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8A4F461-DE53-991C-22A3-80901ACA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305CC3-F910-5868-F987-D48911B7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A43174-14F0-5BDD-8599-A669390C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29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7E45DB5-AB69-B050-59F1-C9F81C504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E93BEF-8957-8AF1-ECFD-63D396862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47746B-9000-D5C9-429B-98F86420E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36AC0-78FD-4DBC-9F9B-6C1B279FC1EB}" type="datetimeFigureOut">
              <a:rPr lang="zh-TW" altLang="en-US" smtClean="0"/>
              <a:t>2025/5/14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CB3D81-1440-91DD-8819-9266831D6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802BDE-DC2B-513E-ACB0-1BF94B42A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3FDDFE-720A-4FBD-9170-9795A7CBCA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1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c.com.tw/privacy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ucc.com.tw/use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DFEB6-C26B-AE5E-A086-CFFA583D2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粉紅色, 圖形, 標誌 的圖片&#10;&#10;AI 產生的內容可能不正確。">
            <a:extLst>
              <a:ext uri="{FF2B5EF4-FFF2-40B4-BE49-F238E27FC236}">
                <a16:creationId xmlns:a16="http://schemas.microsoft.com/office/drawing/2014/main" id="{5DF890BF-439D-FD8C-4117-EE8A47F68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AD91-B77E-439D-398B-75DF7CD4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792438-3BBA-DDF3-D5D5-814FCF5CC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981CFE7-5362-2A8F-69C5-CF78CBFF5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3D1D02C-0219-038A-54C7-794455DE21A9}"/>
              </a:ext>
            </a:extLst>
          </p:cNvPr>
          <p:cNvSpPr txBox="1"/>
          <p:nvPr/>
        </p:nvSpPr>
        <p:spPr>
          <a:xfrm>
            <a:off x="1290360" y="2236971"/>
            <a:ext cx="5089419" cy="3026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睪丸、副睪丸：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產生精子及製造男性荷爾蒙的器官，每天可生產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7,000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萬個精子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陰莖：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小便尿尿及性交的器官，前有龜頭，外覆蓋包皮，裡面主要是血管和海綿體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輸精管：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左右各一，為輸送精子的管子</a:t>
            </a:r>
            <a:endParaRPr lang="en-US" altLang="zh-TW" kern="100" dirty="0"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儲精囊：</a:t>
            </a:r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提供精子代謝與運動所需要的營養液</a:t>
            </a:r>
            <a:endParaRPr lang="en-US" altLang="zh-TW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前列腺（攝護腺）：</a:t>
            </a:r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會分泌稀薄的鹼性液體，與儲精囊分泌的營養液、精子混合後成為精液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8779FC-7FB9-1BFA-3A61-168806656451}"/>
              </a:ext>
            </a:extLst>
          </p:cNvPr>
          <p:cNvSpPr txBox="1"/>
          <p:nvPr/>
        </p:nvSpPr>
        <p:spPr>
          <a:xfrm>
            <a:off x="1080153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青春期來襲認識自己－男性</a:t>
            </a:r>
            <a:r>
              <a:rPr lang="zh-TW" altLang="zh-TW" dirty="0"/>
              <a:t>生殖</a:t>
            </a:r>
            <a:r>
              <a:rPr lang="zh-TW" altLang="en-US" dirty="0"/>
              <a:t>器</a:t>
            </a:r>
            <a:r>
              <a:rPr lang="zh-TW" altLang="zh-TW" dirty="0"/>
              <a:t>構造</a:t>
            </a:r>
            <a:endParaRPr lang="zh-TW" altLang="en-US" dirty="0"/>
          </a:p>
          <a:p>
            <a:pPr>
              <a:defRPr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2BF6776-1F6B-2779-B479-85A4BBFC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40" y="1925831"/>
            <a:ext cx="4267200" cy="364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5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1F58-AC69-18A6-2BEA-96DDF7F15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3A238A8-BDED-3C73-2367-1ECBC679A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BCFCD1-30C7-ABD5-4C54-4C49571851F9}"/>
              </a:ext>
            </a:extLst>
          </p:cNvPr>
          <p:cNvSpPr txBox="1"/>
          <p:nvPr/>
        </p:nvSpPr>
        <p:spPr>
          <a:xfrm>
            <a:off x="1319162" y="4700936"/>
            <a:ext cx="9553669" cy="102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月經主要是透過兩種女性荷爾蒙所驅動，第一種是雌激素，在青春期會開始分泌，使得乳房變大、身材變得豐滿。第二種是黃體素，在排卵後開始分泌，作用為幫助子宮作懷孕的準備，在這兩種</a:t>
            </a:r>
            <a:r>
              <a:rPr lang="zh-TW" altLang="en-US" kern="100" dirty="0">
                <a:solidFill>
                  <a:srgbClr val="000000"/>
                </a:solidFill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荷</a:t>
            </a:r>
            <a:r>
              <a:rPr lang="zh-TW" altLang="en-US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爾蒙的交互作用下，產生了月經週期。</a:t>
            </a:r>
            <a:endParaRPr lang="en-US" altLang="zh-TW" sz="1800" kern="100" dirty="0">
              <a:solidFill>
                <a:srgbClr val="000000"/>
              </a:solidFill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7A916F-042E-EF7C-CA6E-51B59C925442}"/>
              </a:ext>
            </a:extLst>
          </p:cNvPr>
          <p:cNvSpPr txBox="1"/>
          <p:nvPr/>
        </p:nvSpPr>
        <p:spPr>
          <a:xfrm>
            <a:off x="1080153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月經是怎麼運作的？</a:t>
            </a:r>
          </a:p>
          <a:p>
            <a:pPr>
              <a:defRPr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DB1F775-F8C8-4B44-233D-58B5346B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32" y="1642147"/>
            <a:ext cx="6517331" cy="28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774F-C1D6-2949-41F9-DC1664133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D10E050-D767-3ABD-50A5-F4C51E2C7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B9C0DC0-54B0-C2F1-296A-59E8AB79A8FA}"/>
              </a:ext>
            </a:extLst>
          </p:cNvPr>
          <p:cNvSpPr txBox="1"/>
          <p:nvPr/>
        </p:nvSpPr>
        <p:spPr>
          <a:xfrm>
            <a:off x="1606675" y="4406147"/>
            <a:ext cx="8978645" cy="187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依照卵巢功能的週期分成：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濾泡期（第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1-14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天）：濾泡長大，雌激素逐漸增加，刺激內膜增厚，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排卵期（第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14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天前後）：卵子排出後，黃體素增加，進入黃體期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黃體期（第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15-28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天）：排卵後濾泡轉變成黃體，分泌黃體素以維持子宮內膜的厚度。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zh-TW" altLang="en-US" sz="1800" kern="100" dirty="0">
              <a:solidFill>
                <a:srgbClr val="000000"/>
              </a:solidFill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B9BCDE-B9EC-1110-3B2B-A339D8FB2D8B}"/>
              </a:ext>
            </a:extLst>
          </p:cNvPr>
          <p:cNvSpPr txBox="1"/>
          <p:nvPr/>
        </p:nvSpPr>
        <p:spPr>
          <a:xfrm>
            <a:off x="1080153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月經週期</a:t>
            </a:r>
          </a:p>
          <a:p>
            <a:pPr>
              <a:defRPr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90F9C7-C6F2-2F4B-EBEF-932E6176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58" y="1641074"/>
            <a:ext cx="5799083" cy="25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AD9A4-1D27-0D9C-48FF-A14CFEB8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76EE4EA-E09C-B52C-883C-5DA0BFA5F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3AE4B1E-908A-9A12-F6EE-4A1CB1B6D18C}"/>
              </a:ext>
            </a:extLst>
          </p:cNvPr>
          <p:cNvSpPr txBox="1"/>
          <p:nvPr/>
        </p:nvSpPr>
        <p:spPr>
          <a:xfrm>
            <a:off x="2462046" y="3772461"/>
            <a:ext cx="8114169" cy="2193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子宮內膜會依循著卵巢分泌的荷爾蒙也有三個階段：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月經期（第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1-5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天）：子宮內膜剝落形成月經。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增生期（第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6-14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天）：因雌激素逐漸增加，內膜逐漸增厚。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分泌期（第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15-28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天）：黃體素維持著子宮內膜的厚度以迎接受精卵。若卵子沒有受精，增厚的子宮內膜會在第</a:t>
            </a:r>
            <a:r>
              <a:rPr lang="en-US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28</a:t>
            </a: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天剝落，即進入下一個月經週期。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zh-TW" altLang="en-US" sz="1800" kern="100" dirty="0">
              <a:solidFill>
                <a:srgbClr val="000000"/>
              </a:solidFill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ACF49F-B2BF-F179-FE8C-CD5D966F6C45}"/>
              </a:ext>
            </a:extLst>
          </p:cNvPr>
          <p:cNvSpPr txBox="1"/>
          <p:nvPr/>
        </p:nvSpPr>
        <p:spPr>
          <a:xfrm>
            <a:off x="1080153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月經週期</a:t>
            </a:r>
          </a:p>
          <a:p>
            <a:pPr>
              <a:defRPr/>
            </a:pP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B68A43-DD30-ACDB-70D9-CEB72947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8" y="1810571"/>
            <a:ext cx="7772400" cy="16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53DFD-0C76-441E-BCEF-254A925F8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F736642-80F6-330D-B95C-9B43532F4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DDD11D7-06FE-995C-6489-8AA09FF251D3}"/>
              </a:ext>
            </a:extLst>
          </p:cNvPr>
          <p:cNvSpPr txBox="1"/>
          <p:nvPr/>
        </p:nvSpPr>
        <p:spPr>
          <a:xfrm>
            <a:off x="1080153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兩種女性荷爾蒙造成的生理影響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EEBFB75-98CA-F5DA-DFC8-EC19795571E0}"/>
              </a:ext>
            </a:extLst>
          </p:cNvPr>
          <p:cNvSpPr txBox="1"/>
          <p:nvPr/>
        </p:nvSpPr>
        <p:spPr>
          <a:xfrm>
            <a:off x="2238705" y="4319751"/>
            <a:ext cx="4004441" cy="146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雌激素（造成女性化的荷爾蒙）：</a:t>
            </a:r>
            <a:endParaRPr lang="en-US" altLang="zh-TW" sz="1800" b="1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維持皮膚濕潤、使毛髮有光澤、強化骨頭與血管，使你有更健康的身體以及積極樂觀的態度。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D53F0CA-E1F1-B3CA-DAC9-D5B8473CCB25}"/>
              </a:ext>
            </a:extLst>
          </p:cNvPr>
          <p:cNvSpPr txBox="1"/>
          <p:nvPr/>
        </p:nvSpPr>
        <p:spPr>
          <a:xfrm>
            <a:off x="6632028" y="4319751"/>
            <a:ext cx="4004441" cy="1469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黃體素（懷孕相關荷爾蒙）：</a:t>
            </a:r>
            <a:endParaRPr lang="en-US" altLang="zh-TW" sz="1800" b="1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en-US" sz="1800" kern="10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維持</a:t>
            </a:r>
            <a:r>
              <a:rPr lang="zh-TW" altLang="en-US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子宮功能與身體的水含量，</a:t>
            </a:r>
            <a:r>
              <a:rPr lang="zh-TW" altLang="en-US" sz="1800" kern="10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也可能造成</a:t>
            </a:r>
            <a:r>
              <a:rPr lang="zh-TW" altLang="en-US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食慾變大、讓人感覺昏昏欲睡或煩躁。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42224CE-D7BE-A074-9B2D-1F5EC64B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67" y="1523343"/>
            <a:ext cx="2711668" cy="27116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30FB85-DB60-4FDC-3012-D04CE8A7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29" y="1642241"/>
            <a:ext cx="4004441" cy="2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53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00F18-0D72-DFAC-F9A9-A8093644C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4FDC684-283D-573F-5DE0-0E5412D95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8809174-98AA-D9D8-3F1A-B4945362223E}"/>
              </a:ext>
            </a:extLst>
          </p:cNvPr>
          <p:cNvSpPr txBox="1"/>
          <p:nvPr/>
        </p:nvSpPr>
        <p:spPr>
          <a:xfrm>
            <a:off x="1080153" y="2054115"/>
            <a:ext cx="4546687" cy="3143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從剛剛的解說可以看出來，月經第一天是生理週期的開始日，到下次月經開始的前一天的總時間長。</a:t>
            </a:r>
            <a:endParaRPr lang="en-US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那要如何計算自己的生理週期呢？</a:t>
            </a:r>
          </a:p>
          <a:p>
            <a:pPr>
              <a:lnSpc>
                <a:spcPct val="130000"/>
              </a:lnSpc>
              <a:buNone/>
            </a:pP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【小菲案例】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8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日是小菲這次月經週期開始的第一天，她的週期平均持續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7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天，生理週期為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28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天。所以小美的排卵日是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 8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16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日，下次月經週期預計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8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31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日 開始</a:t>
            </a:r>
            <a:r>
              <a:rPr lang="zh-TW" altLang="en-US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DEC6D7-FFE5-6D1F-3A4D-8F724DDCAA19}"/>
              </a:ext>
            </a:extLst>
          </p:cNvPr>
          <p:cNvSpPr txBox="1"/>
          <p:nvPr/>
        </p:nvSpPr>
        <p:spPr>
          <a:xfrm>
            <a:off x="1080153" y="788660"/>
            <a:ext cx="10031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月經週期要如何計算呢</a:t>
            </a:r>
            <a:r>
              <a:rPr lang="en-US" altLang="zh-TW" dirty="0"/>
              <a:t>?</a:t>
            </a:r>
          </a:p>
          <a:p>
            <a:pPr>
              <a:defRPr/>
            </a:pPr>
            <a:endParaRPr lang="zh-TW" altLang="en-US" dirty="0"/>
          </a:p>
          <a:p>
            <a:pPr>
              <a:defRPr/>
            </a:pP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68BA4F3-1EB2-3729-F264-DA65EFE25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037" y="1639852"/>
            <a:ext cx="3651807" cy="355775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A91D655-E435-A3BD-4AF7-E4E3BFF1D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076" y="4389621"/>
            <a:ext cx="1334396" cy="8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47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31C3-64DA-FCF0-05F6-94EEA3816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粉紅色, 心臟, 圖形, 標誌 的圖片&#10;&#10;AI 產生的內容可能不正確。">
            <a:extLst>
              <a:ext uri="{FF2B5EF4-FFF2-40B4-BE49-F238E27FC236}">
                <a16:creationId xmlns:a16="http://schemas.microsoft.com/office/drawing/2014/main" id="{5994D3E1-184A-FB16-55F1-C24FCBF0D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9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7EF2F-A070-3BBB-AEDF-35AD4DB5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555C4F6-69C0-571A-A875-24F916420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B968A00-6940-62C2-0074-256A9833F49D}"/>
              </a:ext>
            </a:extLst>
          </p:cNvPr>
          <p:cNvSpPr txBox="1"/>
          <p:nvPr/>
        </p:nvSpPr>
        <p:spPr>
          <a:xfrm>
            <a:off x="3636383" y="2705725"/>
            <a:ext cx="76727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初經幾歲來算正常呢？</a:t>
            </a:r>
            <a:endParaRPr lang="en-US" altLang="zh-TW" sz="4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初經來潮後還會長高嗎？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88E3B7D-9EF9-CFA9-61D2-948B0984C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9DC4-B0AC-A523-E800-E02086F33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1F0D2E0-E668-DEFA-E5D8-7DB36D26F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8E962E1-9627-6FFD-5017-174106F7DD4E}"/>
              </a:ext>
            </a:extLst>
          </p:cNvPr>
          <p:cNvSpPr txBox="1"/>
          <p:nvPr/>
        </p:nvSpPr>
        <p:spPr>
          <a:xfrm>
            <a:off x="2806263" y="1536174"/>
            <a:ext cx="75569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每個人的成長狀況不同，身高也會不同。也有很多人</a:t>
            </a:r>
            <a:r>
              <a:rPr lang="zh-TW" altLang="zh-TW" sz="2400" b="1" dirty="0">
                <a:solidFill>
                  <a:srgbClr val="FF6699"/>
                </a:solidFill>
                <a:ea typeface="DFYuanMedium-B5" panose="020F0509000000000000" pitchFamily="49" charset="-120"/>
                <a:cs typeface="Times New Roman" panose="02020603050405020304" pitchFamily="18" charset="0"/>
              </a:rPr>
              <a:t>初經來之後仍然持續長高</a:t>
            </a:r>
            <a:r>
              <a:rPr lang="zh-TW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。長高是刺激骨骼伸長的成長荷爾蒙的作用。</a:t>
            </a:r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到了青春期，女性荷爾蒙開始分泌，同時也刺激成長荷爾蒙分泌，讓骨骼成長，所以青春期也是有可能讓身高突然長高很多。初經來之後，促進女性荷爾蒙分泌旺盛，加速骨骼生長板的密合。</a:t>
            </a:r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因此，</a:t>
            </a:r>
            <a:r>
              <a:rPr lang="zh-TW" altLang="zh-TW" sz="2400" b="1" dirty="0">
                <a:solidFill>
                  <a:srgbClr val="FF6699"/>
                </a:solidFill>
                <a:ea typeface="DFYuanMedium-B5" panose="020F0509000000000000" pitchFamily="49" charset="-120"/>
                <a:cs typeface="Times New Roman" panose="02020603050405020304" pitchFamily="18" charset="0"/>
              </a:rPr>
              <a:t>在初經之後，有的人的身高因此長得較緩慢</a:t>
            </a:r>
            <a:r>
              <a:rPr lang="zh-TW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67CC1-A939-8BCD-54E5-DC9791C8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5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13BA6-E230-94ED-46A6-213A815A8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851DD9-2BB8-B3CE-9A27-57E109EF3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0ABDA82-90AF-D51B-AA6C-DD917AA0EDFA}"/>
              </a:ext>
            </a:extLst>
          </p:cNvPr>
          <p:cNvSpPr txBox="1"/>
          <p:nvPr/>
        </p:nvSpPr>
        <p:spPr>
          <a:xfrm>
            <a:off x="3636383" y="3044278"/>
            <a:ext cx="7672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月經來為什麼會痛呢？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6D1C05-1CD4-F456-8FB4-17185EE4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0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FCED89-12DA-590C-EFF2-00B41E0A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"/>
            <a:ext cx="12192000" cy="693242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3720948-0910-F4B4-5FFF-CBD0A2861C41}"/>
              </a:ext>
            </a:extLst>
          </p:cNvPr>
          <p:cNvSpPr txBox="1"/>
          <p:nvPr/>
        </p:nvSpPr>
        <p:spPr>
          <a:xfrm>
            <a:off x="181934" y="43798"/>
            <a:ext cx="965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kumimoji="1" sz="4000" b="1">
                <a:solidFill>
                  <a:srgbClr val="C09860"/>
                </a:solidFill>
                <a:latin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tx1"/>
                </a:solidFill>
                <a:latin typeface="DFYuanBold-B5" panose="020F0709000000000000" pitchFamily="49" charset="-120"/>
                <a:ea typeface="DFYuanBold-B5" panose="020F0709000000000000" pitchFamily="49" charset="-120"/>
              </a:rPr>
              <a:t>生</a:t>
            </a:r>
            <a:r>
              <a:rPr kumimoji="1" lang="zh-TW" altLang="en-US" sz="4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DFYuanBold-B5" panose="020F0709000000000000" pitchFamily="49" charset="-120"/>
                <a:ea typeface="DFYuanBold-B5" panose="020F0709000000000000" pitchFamily="49" charset="-120"/>
              </a:rPr>
              <a:t>理導航課教案說明</a:t>
            </a:r>
            <a:endParaRPr kumimoji="1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YuanBold-B5" panose="020F0709000000000000" pitchFamily="49" charset="-120"/>
              <a:ea typeface="DFYuanBold-B5" panose="020F0709000000000000" pitchFamily="49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64D3AEF-68A6-C0DC-EC0C-ED79B26BB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75298"/>
              </p:ext>
            </p:extLst>
          </p:nvPr>
        </p:nvGraphicFramePr>
        <p:xfrm>
          <a:off x="168166" y="873667"/>
          <a:ext cx="9025261" cy="589547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97268">
                  <a:extLst>
                    <a:ext uri="{9D8B030D-6E8A-4147-A177-3AD203B41FA5}">
                      <a16:colId xmlns:a16="http://schemas.microsoft.com/office/drawing/2014/main" val="1471925838"/>
                    </a:ext>
                  </a:extLst>
                </a:gridCol>
                <a:gridCol w="7227993">
                  <a:extLst>
                    <a:ext uri="{9D8B030D-6E8A-4147-A177-3AD203B41FA5}">
                      <a16:colId xmlns:a16="http://schemas.microsoft.com/office/drawing/2014/main" val="3932264741"/>
                    </a:ext>
                  </a:extLst>
                </a:gridCol>
              </a:tblGrid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教學對象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國小高年級至國中為主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124289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教學資源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教案簡報（</a:t>
                      </a: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免費線上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下載）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204682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學習評量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生理課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課程測驗卷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53593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上課時間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約</a:t>
                      </a:r>
                      <a: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40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分鐘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98170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effectLst/>
                          <a:latin typeface="DFYuanMedium-B5" panose="020F0509000000000000" pitchFamily="49" charset="-120"/>
                          <a:ea typeface="DFYuanMedium-B5" panose="020F0509000000000000" pitchFamily="49" charset="-120"/>
                          <a:cs typeface="+mn-cs"/>
                        </a:rPr>
                        <a:t>連結領域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effectLst/>
                          <a:latin typeface="DFYuanMedium-B5" panose="020F0509000000000000" pitchFamily="49" charset="-120"/>
                          <a:ea typeface="DFYuanMedium-B5" panose="020F0509000000000000" pitchFamily="49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effectLst/>
                          <a:latin typeface="DFYuanMedium-B5" panose="020F0509000000000000" pitchFamily="49" charset="-120"/>
                          <a:ea typeface="DFYuanMedium-B5" panose="020F0509000000000000" pitchFamily="49" charset="-120"/>
                          <a:cs typeface="+mn-cs"/>
                        </a:rPr>
                        <a:t>課程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effectLst/>
                          <a:latin typeface="DFYuanMedium-B5" panose="020F0509000000000000" pitchFamily="49" charset="-120"/>
                          <a:ea typeface="DFYuanMedium-B5" panose="020F0509000000000000" pitchFamily="49" charset="-120"/>
                          <a:cs typeface="+mn-cs"/>
                        </a:rPr>
                        <a:t>健康教育、生物</a:t>
                      </a:r>
                      <a:endParaRPr lang="en-US" altLang="zh-TW" sz="1600" b="0" kern="1200" dirty="0">
                        <a:solidFill>
                          <a:schemeClr val="dk1"/>
                        </a:solidFill>
                        <a:effectLst/>
                        <a:latin typeface="DFYuanMedium-B5" panose="020F0509000000000000" pitchFamily="49" charset="-120"/>
                        <a:ea typeface="DFYuanMedium-B5" panose="020F0509000000000000" pitchFamily="49" charset="-120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00125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課程目標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了解身體因月經來臨的身體變化，除此之外，也透過初經迷思的破解，引起學生的興趣，更能將正確的初經知識落實在日常生活之中。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891674"/>
                  </a:ext>
                </a:extLst>
              </a:tr>
              <a:tr h="6483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zh-TW" sz="16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教學說明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5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單元一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什麼是月經？初經的到來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】5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單元二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進入青春期的身體大變化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】5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單元三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認識自己－生殖器的構造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】10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單元四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認識月經週期與計算方式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】10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單元五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月經迷思</a:t>
                      </a:r>
                      <a:r>
                        <a:rPr lang="en-US" altLang="zh-TW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Q&amp;A】10</a:t>
                      </a:r>
                      <a:r>
                        <a:rPr lang="zh-TW" altLang="en-US" sz="1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BD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0597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3A97D4CB-46AA-6A8C-8BD4-26F6CB719C26}"/>
              </a:ext>
            </a:extLst>
          </p:cNvPr>
          <p:cNvSpPr txBox="1"/>
          <p:nvPr/>
        </p:nvSpPr>
        <p:spPr>
          <a:xfrm>
            <a:off x="9474881" y="4833172"/>
            <a:ext cx="2885285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DFYuanBold-B5" panose="020F0709000000000000" pitchFamily="49" charset="-120"/>
                <a:ea typeface="DFYuanBold-B5" panose="020F0709000000000000" pitchFamily="49" charset="-120"/>
              </a:rPr>
              <a:t>禾馨宜蘊生殖中心</a:t>
            </a:r>
            <a:endParaRPr lang="en-US" altLang="zh-TW" b="1" dirty="0">
              <a:latin typeface="DFYuanBold-B5" panose="020F0709000000000000" pitchFamily="49" charset="-120"/>
              <a:ea typeface="DFYuanBold-B5" panose="020F0709000000000000" pitchFamily="49" charset="-120"/>
            </a:endParaRPr>
          </a:p>
          <a:p>
            <a:r>
              <a:rPr lang="zh-TW" altLang="zh-TW" sz="1800" b="1" dirty="0">
                <a:effectLst/>
                <a:latin typeface="DFYuanBold-B5" panose="020F0709000000000000" pitchFamily="49" charset="-120"/>
                <a:ea typeface="DFYuanBold-B5" panose="020F0709000000000000" pitchFamily="49" charset="-120"/>
                <a:cs typeface="Times New Roman" panose="02020603050405020304" pitchFamily="18" charset="0"/>
              </a:rPr>
              <a:t>主任醫師</a:t>
            </a:r>
            <a:r>
              <a:rPr lang="zh-TW" altLang="en-US" sz="1800" b="1" dirty="0">
                <a:effectLst/>
                <a:latin typeface="DFYuanBold-B5" panose="020F0709000000000000" pitchFamily="49" charset="-120"/>
                <a:ea typeface="DFYuanBold-B5" panose="020F0709000000000000" pitchFamily="49" charset="-120"/>
                <a:cs typeface="Times New Roman" panose="02020603050405020304" pitchFamily="18" charset="0"/>
              </a:rPr>
              <a:t>  </a:t>
            </a:r>
            <a:r>
              <a:rPr lang="zh-TW" altLang="en-US" b="1" dirty="0">
                <a:latin typeface="DFYuanBold-B5" panose="020F0709000000000000" pitchFamily="49" charset="-120"/>
                <a:ea typeface="DFYuanBold-B5" panose="020F0709000000000000" pitchFamily="49" charset="-120"/>
              </a:rPr>
              <a:t>張至婷</a:t>
            </a:r>
            <a:endParaRPr lang="en-US" altLang="zh-TW" b="1" dirty="0">
              <a:latin typeface="DFYuanBold-B5" panose="020F0709000000000000" pitchFamily="49" charset="-120"/>
              <a:ea typeface="DFYuanBold-B5" panose="020F0709000000000000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latin typeface="DFYuanBold-B5" panose="020F0709000000000000" pitchFamily="49" charset="-120"/>
                <a:ea typeface="DFYuanBold-B5" panose="020F0709000000000000" pitchFamily="49" charset="-120"/>
              </a:rPr>
              <a:t>專業審核</a:t>
            </a:r>
            <a:endParaRPr lang="en-US" altLang="zh-TW" dirty="0">
              <a:latin typeface="DFYuanBold-B5" panose="020F0709000000000000" pitchFamily="49" charset="-120"/>
              <a:ea typeface="DFYuanBold-B5" panose="020F07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E4CBEFD-E992-0BDC-6A78-405FEB677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813" y="1809060"/>
            <a:ext cx="3420800" cy="34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1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BB089-6498-44E2-C0E8-95253112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CFB3ADD-C809-4957-FD57-95500985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6FA31A-3077-6CCE-9380-CC49AEBCE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CE6445F-D602-3800-EE48-C4E48F6A80C3}"/>
              </a:ext>
            </a:extLst>
          </p:cNvPr>
          <p:cNvSpPr txBox="1"/>
          <p:nvPr/>
        </p:nvSpPr>
        <p:spPr>
          <a:xfrm>
            <a:off x="2774732" y="2584313"/>
            <a:ext cx="7556938" cy="1689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月經來的時候，子宮肌肉會收縮，幫助子宮內膜排出，因為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子宮內膜的脫落出血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會伴隨一些發炎反應，就會造成一些悶痛，也是所謂的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經痛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200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3D15-5F87-4ECF-461A-E687C8570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63E292-2D79-4730-9631-CEB51A3E1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047E936-DE07-2C0A-2EE9-2B8D60EE7DC7}"/>
              </a:ext>
            </a:extLst>
          </p:cNvPr>
          <p:cNvSpPr txBox="1"/>
          <p:nvPr/>
        </p:nvSpPr>
        <p:spPr>
          <a:xfrm>
            <a:off x="3636383" y="2760215"/>
            <a:ext cx="76727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有什麼經痛緩解方式嗎？</a:t>
            </a:r>
            <a:endParaRPr lang="en-US" altLang="zh-TW" sz="4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吃止痛藥有效嗎？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29389E-5122-E2A6-920F-2DAF6C4E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19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D7E27-6FC4-6868-7405-D44D63934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CCA0A0-3C99-0EEB-2958-CB86158D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0378CBE-A810-5DDC-A515-B53EA839A12A}"/>
              </a:ext>
            </a:extLst>
          </p:cNvPr>
          <p:cNvSpPr txBox="1"/>
          <p:nvPr/>
        </p:nvSpPr>
        <p:spPr>
          <a:xfrm>
            <a:off x="2375338" y="2270234"/>
            <a:ext cx="8174686" cy="2948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經痛緩解有許多方式，效果也因人而異，但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保持好心情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的方法會是個有效的方式，可能是旁人的幫忙或主動關心、一杯熱水或是富含鎂的黑巧克力，都可以讓心情比較愉快。</a:t>
            </a:r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另外，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吃普拿疼或阿斯匹靈類的止痛藥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，可以阻斷月經發炎反應，也是有效舒緩經痛的方式。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0D5AE9-70EF-84AD-790F-B9545D84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53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0C84-4F32-E1C9-0370-5D7A285A7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1CEEB3-D5B6-9AAE-9513-7564D4289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5FE98FE-7409-7A7B-E955-4F9E78510040}"/>
              </a:ext>
            </a:extLst>
          </p:cNvPr>
          <p:cNvSpPr txBox="1"/>
          <p:nvPr/>
        </p:nvSpPr>
        <p:spPr>
          <a:xfrm>
            <a:off x="3636384" y="2760215"/>
            <a:ext cx="59490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月經週期如果不規律，會有什麼原因嗎？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CC6D27A-305B-6CF7-A3CD-43EA2FF2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D2FBD-AB89-9C08-E9F4-DD7DDA5E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5150266-FAD5-EE8B-933C-3DB3FC41C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CC6625F-541E-CF6B-7081-CD698D000EC7}"/>
              </a:ext>
            </a:extLst>
          </p:cNvPr>
          <p:cNvSpPr txBox="1"/>
          <p:nvPr/>
        </p:nvSpPr>
        <p:spPr>
          <a:xfrm>
            <a:off x="2806263" y="2270234"/>
            <a:ext cx="7556938" cy="224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月經週期出現不規則狀況，有可能是因為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荷爾蒙因素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造成，也可能是因為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生活方式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、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身體健康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出現狀況而改變月經的生理週期；另外，初經來潮後的兩年，因為荷爾蒙分泌還不穩定，較常出現月經週期不規則的狀況。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130581-303F-8631-25A2-610C674E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0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4DC09-5E18-6872-E8B4-D927D2490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FBC54B3-F9F3-1BE6-C87F-F253EC7B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6299374-7CE0-E5A2-A94D-13B66180B458}"/>
              </a:ext>
            </a:extLst>
          </p:cNvPr>
          <p:cNvSpPr txBox="1"/>
          <p:nvPr/>
        </p:nvSpPr>
        <p:spPr>
          <a:xfrm>
            <a:off x="3636384" y="3044278"/>
            <a:ext cx="5949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月經來了還會懷孕嗎？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1F4BD9-2000-304E-BDF5-F69C0143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59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1BD8E-4BD3-EE2A-F068-23903EBF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53D03A-4281-6B7C-131C-6323E67A7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98AF9CF-A372-3881-A195-333746A1C2E3}"/>
              </a:ext>
            </a:extLst>
          </p:cNvPr>
          <p:cNvSpPr txBox="1"/>
          <p:nvPr/>
        </p:nvSpPr>
        <p:spPr>
          <a:xfrm>
            <a:off x="2806263" y="2307314"/>
            <a:ext cx="7556938" cy="2243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如果懷孕了月經來就是所謂的「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假性月經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」，並非是真的月經，而是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懷孕出血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，通常發生的機率不高，不過一旦出現這樣的狀況，也代表身體可能正在發出警訊，需要特別留心。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391569C-A700-C07A-B51A-84F8F691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222E6-51F7-D771-28B8-8B8E33596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89B4093-4F70-F1A7-78DE-4CCC37D08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3809A3E-F66B-A443-6FD6-F2D7AF0D8F78}"/>
              </a:ext>
            </a:extLst>
          </p:cNvPr>
          <p:cNvSpPr txBox="1"/>
          <p:nvPr/>
        </p:nvSpPr>
        <p:spPr>
          <a:xfrm>
            <a:off x="3649085" y="2760215"/>
            <a:ext cx="5685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經血如果是咖啡色，代表我生病了嗎？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20E60C3-BF7E-FD40-01E6-4F94D3DA7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76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05B3-7F91-0C7E-44F9-7063B5AB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085846-444D-EF6E-CA73-CB8B6676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A85FFAB-1C68-4CA4-A102-EEE8418FAE60}"/>
              </a:ext>
            </a:extLst>
          </p:cNvPr>
          <p:cNvSpPr txBox="1"/>
          <p:nvPr/>
        </p:nvSpPr>
        <p:spPr>
          <a:xfrm>
            <a:off x="2806263" y="2584313"/>
            <a:ext cx="7556938" cy="1689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經血是咖啡色是正常現象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唷，並非生病，事實上經血的樣態從咖啡色、黏黏稠稠深紅血塊到淡粉紅色都有是正常的顏色及樣態。</a:t>
            </a:r>
            <a:endParaRPr lang="zh-TW" altLang="en-US" sz="2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3DA1487-9C03-6E62-16AA-8739B567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74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F9AF8-2C44-27CC-82D8-6B974E63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729868-A9D4-918E-F26E-BB50D05D2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7E5F17C-163F-5B1E-95AC-2A4F92B39442}"/>
              </a:ext>
            </a:extLst>
          </p:cNvPr>
          <p:cNvSpPr txBox="1"/>
          <p:nvPr/>
        </p:nvSpPr>
        <p:spPr>
          <a:xfrm>
            <a:off x="3649085" y="2760215"/>
            <a:ext cx="5685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為什麼月經來時情緒好像都特別低落？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F5CEEC-3337-A311-8286-39DC71DF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57" y="2651234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3CA2-F44B-67C4-B9C0-79CF88CC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F8A4DB-B594-2A59-0582-A429D7B62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D3B87B1-E664-E790-ADC3-6D95B3375F4D}"/>
              </a:ext>
            </a:extLst>
          </p:cNvPr>
          <p:cNvSpPr txBox="1"/>
          <p:nvPr/>
        </p:nvSpPr>
        <p:spPr>
          <a:xfrm>
            <a:off x="2017357" y="2151727"/>
            <a:ext cx="8157286" cy="296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4400" b="1" dirty="0">
                <a:solidFill>
                  <a:srgbClr val="FF6699"/>
                </a:solidFill>
                <a:latin typeface="DFYuanMedium-B5" panose="020F0509000000000000" pitchFamily="49" charset="-120"/>
                <a:ea typeface="DFYuanMedium-B5" panose="020F0509000000000000" pitchFamily="49" charset="-120"/>
              </a:rPr>
              <a:t>什麼是「月經」？</a:t>
            </a:r>
            <a:endParaRPr lang="en-US" altLang="zh-TW" sz="4400" b="1" dirty="0">
              <a:solidFill>
                <a:srgbClr val="FF6699"/>
              </a:solidFill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algn="ctr">
              <a:lnSpc>
                <a:spcPct val="130000"/>
              </a:lnSpc>
            </a:pPr>
            <a:r>
              <a:rPr lang="zh-TW" altLang="en-US" sz="4400" b="1" dirty="0">
                <a:solidFill>
                  <a:srgbClr val="FF6699"/>
                </a:solidFill>
                <a:latin typeface="DFYuanMedium-B5" panose="020F0509000000000000" pitchFamily="49" charset="-120"/>
                <a:ea typeface="DFYuanMedium-B5" panose="020F0509000000000000" pitchFamily="49" charset="-120"/>
              </a:rPr>
              <a:t>而「初經」又是什麼呢？</a:t>
            </a:r>
            <a:endParaRPr lang="en-US" altLang="zh-TW" sz="4400" b="1" dirty="0">
              <a:solidFill>
                <a:srgbClr val="FF6699"/>
              </a:solidFill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algn="ctr"/>
            <a:endParaRPr lang="en-US" altLang="zh-TW" sz="4400" b="1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algn="ctr"/>
            <a:r>
              <a:rPr lang="zh-TW" altLang="en-US" sz="2800" dirty="0">
                <a:latin typeface="DFYuanBold-B5" panose="020F0709000000000000" pitchFamily="49" charset="-120"/>
                <a:ea typeface="DFYuanBold-B5" panose="020F0709000000000000" pitchFamily="49" charset="-120"/>
              </a:rPr>
              <a:t>歡迎各位同學分享看法～</a:t>
            </a:r>
            <a:endParaRPr lang="en-US" altLang="zh-TW" sz="2800" dirty="0">
              <a:latin typeface="DFYuanBold-B5" panose="020F0709000000000000" pitchFamily="49" charset="-120"/>
              <a:ea typeface="DFYuanBold-B5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15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05304-0AE4-AFAB-D0C1-83113012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0512DBC-E002-50FE-CBB1-10B5E686A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7ED8D73-57B2-93BD-367D-846F830D1AD3}"/>
              </a:ext>
            </a:extLst>
          </p:cNvPr>
          <p:cNvSpPr txBox="1"/>
          <p:nvPr/>
        </p:nvSpPr>
        <p:spPr>
          <a:xfrm>
            <a:off x="2818963" y="2030315"/>
            <a:ext cx="7556938" cy="2794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經前症候群（</a:t>
            </a:r>
            <a:r>
              <a:rPr lang="en-US" altLang="zh-TW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PMS = premenstrual-syndrome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）指的是</a:t>
            </a:r>
            <a:r>
              <a:rPr lang="zh-TW" altLang="en-US" sz="2400" b="1" dirty="0">
                <a:solidFill>
                  <a:srgbClr val="FF6699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身體無法調適這雌激素和黃體素的波動而造成的現象</a:t>
            </a: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症狀包含：易怒，煩躁，疲倦，失眠，心情低落，憂鬱，水腫，皮膚變差等等。另一個原因是月經發炎反應的細胞激素造成的經痛而導致情緒低落。</a:t>
            </a:r>
            <a:endParaRPr lang="en-US" altLang="zh-TW" sz="24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7C58E0C-C4AC-5F14-9F1C-2C06F9D0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51" y="1105947"/>
            <a:ext cx="1164287" cy="116428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3C5564A-B364-C389-BFE6-1F18BD56EEC0}"/>
              </a:ext>
            </a:extLst>
          </p:cNvPr>
          <p:cNvSpPr txBox="1"/>
          <p:nvPr/>
        </p:nvSpPr>
        <p:spPr>
          <a:xfrm>
            <a:off x="2818963" y="5156019"/>
            <a:ext cx="7556938" cy="45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*有關經前症候群的相關介紹可以到</a:t>
            </a:r>
            <a:r>
              <a:rPr lang="en-US" altLang="zh-TW" b="1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〈</a:t>
            </a:r>
            <a:r>
              <a:rPr lang="zh-TW" altLang="en-US" b="1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心理導航課</a:t>
            </a:r>
            <a:r>
              <a:rPr lang="en-US" altLang="zh-TW" b="1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〉</a:t>
            </a:r>
            <a:r>
              <a:rPr lang="zh-TW" altLang="en-US" b="1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看更多介紹喔！</a:t>
            </a:r>
            <a:endParaRPr lang="en-US" altLang="zh-TW" b="1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43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E0E3-8B5A-728C-9827-C444002F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41CA60-83F0-2D83-1C7D-C76394FD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"/>
            <a:ext cx="12192000" cy="693242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7EFAACC-4ABA-5099-4DCF-D858812B8013}"/>
              </a:ext>
            </a:extLst>
          </p:cNvPr>
          <p:cNvSpPr txBox="1"/>
          <p:nvPr/>
        </p:nvSpPr>
        <p:spPr>
          <a:xfrm>
            <a:off x="2040241" y="2404744"/>
            <a:ext cx="8111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參考資料：</a:t>
            </a:r>
            <a:endParaRPr lang="en-US" altLang="zh-TW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衛生福利部國民健康署 健康九九</a:t>
            </a:r>
            <a:r>
              <a:rPr lang="en-US" altLang="zh-TW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+</a:t>
            </a:r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 網站</a:t>
            </a:r>
            <a:endParaRPr lang="en-US" altLang="zh-TW" dirty="0">
              <a:latin typeface="DFYuanMedium-B5" panose="020F0509000000000000" pitchFamily="49" charset="-120"/>
              <a:ea typeface="DFYuanMedium-B5" panose="020F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少年報導者</a:t>
            </a:r>
            <a:r>
              <a:rPr lang="zh-TW" altLang="en-US" dirty="0"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－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【百名同學月經大提問】中小學生最想知道的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13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個月經</a:t>
            </a:r>
            <a:r>
              <a:rPr lang="en-US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Q&amp;A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Female Reproductive Physiology, Joseph C. Gambone, 2015.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A3DA86-9377-ABCC-D6CD-ADD9923D6D8A}"/>
              </a:ext>
            </a:extLst>
          </p:cNvPr>
          <p:cNvSpPr txBox="1"/>
          <p:nvPr/>
        </p:nvSpPr>
        <p:spPr>
          <a:xfrm>
            <a:off x="60733" y="6084245"/>
            <a:ext cx="12070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嬌聯股份有限公司 版權所有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©2025. All Rights Reserved to </a:t>
            </a:r>
            <a:r>
              <a:rPr lang="en-US" altLang="zh-TW" b="0" i="0" dirty="0" err="1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Unicharm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Co., Ltd</a:t>
            </a:r>
          </a:p>
          <a:p>
            <a:pPr algn="ctr"/>
            <a:r>
              <a:rPr lang="zh-TW" altLang="en-US" b="0" i="0" u="none" strike="noStrike" dirty="0">
                <a:solidFill>
                  <a:srgbClr val="59575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個資保護</a:t>
            </a:r>
            <a:r>
              <a:rPr lang="zh-TW" altLang="en-US" b="0" i="0" dirty="0">
                <a:solidFill>
                  <a:srgbClr val="59575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0" i="0" u="none" strike="noStrike" dirty="0">
                <a:solidFill>
                  <a:srgbClr val="59575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使用規範</a:t>
            </a:r>
            <a:r>
              <a:rPr lang="zh-TW" altLang="en-US" b="0" i="0" dirty="0">
                <a:solidFill>
                  <a:srgbClr val="59575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 蘇菲消費者服務專線：</a:t>
            </a:r>
            <a:r>
              <a:rPr lang="en-US" altLang="zh-TW" b="0" i="0" dirty="0">
                <a:solidFill>
                  <a:srgbClr val="59575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0800-022-115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75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C5090-0BEF-885F-81E3-8C45C307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C746FF2-F5E9-CA58-A13F-65CC039D2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567EAC0-168F-0ECE-AF29-D761A4025093}"/>
              </a:ext>
            </a:extLst>
          </p:cNvPr>
          <p:cNvSpPr txBox="1"/>
          <p:nvPr/>
        </p:nvSpPr>
        <p:spPr>
          <a:xfrm>
            <a:off x="5071504" y="1806600"/>
            <a:ext cx="5695771" cy="324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YuanMedium-B5" panose="020F0509000000000000" pitchFamily="49" charset="-120"/>
                <a:ea typeface="DFYuanMedium-B5" panose="020F0509000000000000" pitchFamily="49" charset="-120"/>
              </a:rPr>
              <a:t>月經是一個女性進入青春期的正常生理現象，是女性生育功能與發育成熟的重要指標，會有月經是因為排卵後沒有受精，原本越作保護胚胎的子宮內膜排出來的代謝現象。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5AB37D-2A6B-02F4-6D08-5CF1AFC1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7472" y="1029729"/>
            <a:ext cx="3405037" cy="49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3B2B-669C-E1E0-4FE0-02B30C461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03FFF8-910F-9CDE-4399-62E05528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80778A9-2F69-C06C-A518-F2DFFE3759B7}"/>
              </a:ext>
            </a:extLst>
          </p:cNvPr>
          <p:cNvSpPr txBox="1"/>
          <p:nvPr/>
        </p:nvSpPr>
        <p:spPr>
          <a:xfrm>
            <a:off x="1080154" y="788660"/>
            <a:ext cx="10031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你必須知道的月經關鍵數字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3D6177-E23A-5612-528C-7465CD218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57289"/>
            <a:ext cx="7772400" cy="41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64E11-E1B4-7523-97E1-605AE807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A7E312B-8E20-122F-9ECE-B3F7AE24D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C237522-98F4-FD33-5558-7BB340AAD1DF}"/>
              </a:ext>
            </a:extLst>
          </p:cNvPr>
          <p:cNvSpPr txBox="1"/>
          <p:nvPr/>
        </p:nvSpPr>
        <p:spPr>
          <a:xfrm>
            <a:off x="1080154" y="788660"/>
            <a:ext cx="10031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月經跟青春期是怎麼來的呢？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478FC1-B3A3-0AB7-7FF1-3699F01C03B0}"/>
              </a:ext>
            </a:extLst>
          </p:cNvPr>
          <p:cNvSpPr txBox="1"/>
          <p:nvPr/>
        </p:nvSpPr>
        <p:spPr>
          <a:xfrm>
            <a:off x="2848303" y="3292043"/>
            <a:ext cx="3657600" cy="90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24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到了青春期，腦部會下達「製造賀爾蒙」的命令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FF8256-0B00-5EBD-527D-B9B91765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27" y="1523997"/>
            <a:ext cx="3057492" cy="44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3656F-AD83-10B4-1562-2C41F0FB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C2E84C-060B-8169-A9D5-B18E8C4ED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9C9CD42-E6D7-F35C-FAB2-02DED53E4A46}"/>
              </a:ext>
            </a:extLst>
          </p:cNvPr>
          <p:cNvSpPr txBox="1"/>
          <p:nvPr/>
        </p:nvSpPr>
        <p:spPr>
          <a:xfrm>
            <a:off x="1530677" y="2067329"/>
            <a:ext cx="4114800" cy="2792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  <a:buNone/>
            </a:pPr>
            <a:r>
              <a:rPr lang="zh-TW" altLang="zh-TW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女生的胸部會隆起、會陰開始長出毛髮、有生理期，這都是因為在「女性荷爾蒙」的作用下，要成長為大人的身體的現象</a:t>
            </a:r>
            <a:r>
              <a:rPr lang="zh-TW" altLang="en-US" sz="1800" kern="1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800"/>
              </a:spcAft>
            </a:pPr>
            <a:r>
              <a:rPr lang="zh-TW" altLang="en-US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而</a:t>
            </a:r>
            <a:r>
              <a:rPr lang="zh-TW" altLang="zh-TW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男生則會因為「男性荷爾蒙」的作用下，睪丸開始發育，陰莖變長、變聲及長毛髮等現象，睪丸也開始製造精子而有「夢遺」發生的可能</a:t>
            </a:r>
            <a:r>
              <a:rPr lang="zh-TW" altLang="en-US" sz="1800" dirty="0"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。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05817A-F97A-5A7B-7907-E44921E2E478}"/>
              </a:ext>
            </a:extLst>
          </p:cNvPr>
          <p:cNvSpPr txBox="1"/>
          <p:nvPr/>
        </p:nvSpPr>
        <p:spPr>
          <a:xfrm>
            <a:off x="1080154" y="788660"/>
            <a:ext cx="10031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月經跟青春期是怎麼來的呢？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CF157E-76F2-1964-961C-EDD2987089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214"/>
          <a:stretch/>
        </p:blipFill>
        <p:spPr>
          <a:xfrm>
            <a:off x="5960788" y="1434991"/>
            <a:ext cx="5151057" cy="44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2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33B07-5E8E-E3B0-33CC-D30AB7AD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76A491A-C8B7-55CF-EF33-1A37EEAC1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B6FD303-7E4D-653C-04D9-4BE347EB3DAA}"/>
              </a:ext>
            </a:extLst>
          </p:cNvPr>
          <p:cNvSpPr txBox="1"/>
          <p:nvPr/>
        </p:nvSpPr>
        <p:spPr>
          <a:xfrm>
            <a:off x="1080154" y="1988989"/>
            <a:ext cx="5328719" cy="377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卵巢：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約每個月會排出卵子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輸卵管：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卵子排出會經過的通道，精子跟卵子相遇的地方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胚胎住下慢慢長大的地方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子宮內膜：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保護媽媽跟寶寶並提供養分，如果卵子沒有受孕或形成胚胎，子宮內膜就會剝落，與卵子與血液一起排出，及稱為月經週期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陰道：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經血流出的地方、自然產小寶寶出來的地方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子宮頸：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連結子宮跟陰道的窄門，需要時才會慢慢擴張，讓小寶寶順利出生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FAC2422-8E98-9E58-0F60-511A988F3635}"/>
              </a:ext>
            </a:extLst>
          </p:cNvPr>
          <p:cNvSpPr txBox="1"/>
          <p:nvPr/>
        </p:nvSpPr>
        <p:spPr>
          <a:xfrm>
            <a:off x="1080154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青春期來襲認識自己－</a:t>
            </a:r>
            <a:r>
              <a:rPr lang="zh-TW" altLang="zh-TW" dirty="0"/>
              <a:t>女性內生殖器構造</a:t>
            </a:r>
            <a:endParaRPr lang="zh-TW" altLang="en-US" dirty="0"/>
          </a:p>
          <a:p>
            <a:pPr>
              <a:defRPr/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1FE456-0A13-5AE7-DA8D-28FA22E3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216" y="1988989"/>
            <a:ext cx="4263015" cy="34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C20F8-EA10-E754-FB0C-2D8FE71F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39DEF7B-FA2A-B6DD-8907-60BB3AFBF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E675997-AD0F-F9E5-6497-29D6C4D5EE9C}"/>
              </a:ext>
            </a:extLst>
          </p:cNvPr>
          <p:cNvSpPr txBox="1"/>
          <p:nvPr/>
        </p:nvSpPr>
        <p:spPr>
          <a:xfrm>
            <a:off x="1156164" y="2615376"/>
            <a:ext cx="4855753" cy="1974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尿道外口：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小便尿尿會用到的構造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陰道口：陰道的出口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肛門：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大便出來的地方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大陰唇、小陰唇：</a:t>
            </a:r>
            <a:r>
              <a:rPr lang="zh-TW" altLang="zh-TW" sz="1800" kern="100" dirty="0">
                <a:solidFill>
                  <a:srgbClr val="000000"/>
                </a:solidFill>
                <a:effectLst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保護陰道口及尿道外口，不讓外界有害物質入侵</a:t>
            </a:r>
            <a:endParaRPr lang="zh-TW" altLang="zh-TW" sz="1800" kern="100" dirty="0">
              <a:effectLst/>
              <a:latin typeface="DFYuanMedium-B5" panose="020F0509000000000000" pitchFamily="49" charset="-120"/>
              <a:ea typeface="DFYuanMedium-B5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C422B6-9312-78B6-2ECF-C5148A01B496}"/>
              </a:ext>
            </a:extLst>
          </p:cNvPr>
          <p:cNvSpPr txBox="1"/>
          <p:nvPr/>
        </p:nvSpPr>
        <p:spPr>
          <a:xfrm>
            <a:off x="1080154" y="788660"/>
            <a:ext cx="1003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DFYuanBold-B5" panose="020F0709000000000000" pitchFamily="49" charset="-120"/>
                <a:ea typeface="DFYuanBold-B5" panose="020F0709000000000000" pitchFamily="49" charset="-120"/>
              </a:defRPr>
            </a:lvl1pPr>
          </a:lstStyle>
          <a:p>
            <a:pPr>
              <a:defRPr/>
            </a:pPr>
            <a:r>
              <a:rPr lang="zh-TW" altLang="en-US" dirty="0"/>
              <a:t>青春期來襲認識自己－</a:t>
            </a:r>
            <a:r>
              <a:rPr lang="zh-TW" altLang="zh-TW" dirty="0"/>
              <a:t>女性</a:t>
            </a:r>
            <a:r>
              <a:rPr lang="zh-TW" altLang="en-US" dirty="0"/>
              <a:t>外</a:t>
            </a:r>
            <a:r>
              <a:rPr lang="zh-TW" altLang="zh-TW" dirty="0"/>
              <a:t>生殖</a:t>
            </a:r>
            <a:r>
              <a:rPr lang="zh-TW" altLang="en-US" dirty="0"/>
              <a:t>系統</a:t>
            </a:r>
            <a:r>
              <a:rPr lang="zh-TW" altLang="zh-TW" dirty="0"/>
              <a:t>構造</a:t>
            </a:r>
            <a:endParaRPr lang="zh-TW" altLang="en-US" dirty="0"/>
          </a:p>
          <a:p>
            <a:pPr>
              <a:defRPr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7245B1-A016-1BBD-9A17-F2DA7E0E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12" y="1797460"/>
            <a:ext cx="3943776" cy="40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0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1617</Words>
  <PresentationFormat>寬螢幕</PresentationFormat>
  <Paragraphs>102</Paragraphs>
  <Slides>31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微軟正黑體</vt:lpstr>
      <vt:lpstr>DFYuanBold-B5</vt:lpstr>
      <vt:lpstr>DFYuanMedium-B5</vt:lpstr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2025-04-23T07:55:36Z</dcterms:created>
  <dcterms:modified xsi:type="dcterms:W3CDTF">2025-05-14T03:46:23Z</dcterms:modified>
</cp:coreProperties>
</file>